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Fredoka One" panose="02000000000000000000" pitchFamily="2" charset="0"/>
      <p:regular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6777F-FAF2-45B9-9CB0-22FC85E6735C}" v="152" dt="2025-05-29T21:02:40.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67" autoAdjust="0"/>
  </p:normalViewPr>
  <p:slideViewPr>
    <p:cSldViewPr snapToGrid="0">
      <p:cViewPr varScale="1">
        <p:scale>
          <a:sx n="72" d="100"/>
          <a:sy n="72" d="100"/>
        </p:scale>
        <p:origin x="396" y="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k, Anne A" userId="bcb50a79-abd5-46a5-9ac3-dc13c8ffaac9" providerId="ADAL" clId="{EAD6777F-FAF2-45B9-9CB0-22FC85E6735C}"/>
    <pc:docChg chg="undo custSel modSld">
      <pc:chgData name="Monk, Anne A" userId="bcb50a79-abd5-46a5-9ac3-dc13c8ffaac9" providerId="ADAL" clId="{EAD6777F-FAF2-45B9-9CB0-22FC85E6735C}" dt="2025-05-29T21:02:40.964" v="718" actId="962"/>
      <pc:docMkLst>
        <pc:docMk/>
      </pc:docMkLst>
      <pc:sldChg chg="addSp delSp modSp mod">
        <pc:chgData name="Monk, Anne A" userId="bcb50a79-abd5-46a5-9ac3-dc13c8ffaac9" providerId="ADAL" clId="{EAD6777F-FAF2-45B9-9CB0-22FC85E6735C}" dt="2025-05-29T20:50:31.781" v="157" actId="962"/>
        <pc:sldMkLst>
          <pc:docMk/>
          <pc:sldMk cId="0" sldId="256"/>
        </pc:sldMkLst>
        <pc:spChg chg="add mod">
          <ac:chgData name="Monk, Anne A" userId="bcb50a79-abd5-46a5-9ac3-dc13c8ffaac9" providerId="ADAL" clId="{EAD6777F-FAF2-45B9-9CB0-22FC85E6735C}" dt="2025-05-29T20:50:19.295" v="67" actId="1076"/>
          <ac:spMkLst>
            <pc:docMk/>
            <pc:sldMk cId="0" sldId="256"/>
            <ac:spMk id="2" creationId="{13588A8E-0FB3-E56C-1890-C7503C3EF7FC}"/>
          </ac:spMkLst>
        </pc:spChg>
        <pc:spChg chg="mod">
          <ac:chgData name="Monk, Anne A" userId="bcb50a79-abd5-46a5-9ac3-dc13c8ffaac9" providerId="ADAL" clId="{EAD6777F-FAF2-45B9-9CB0-22FC85E6735C}" dt="2025-05-29T20:50:31.781" v="157" actId="962"/>
          <ac:spMkLst>
            <pc:docMk/>
            <pc:sldMk cId="0" sldId="256"/>
            <ac:spMk id="100" creationId="{00000000-0000-0000-0000-000000000000}"/>
          </ac:spMkLst>
        </pc:spChg>
        <pc:spChg chg="del mod">
          <ac:chgData name="Monk, Anne A" userId="bcb50a79-abd5-46a5-9ac3-dc13c8ffaac9" providerId="ADAL" clId="{EAD6777F-FAF2-45B9-9CB0-22FC85E6735C}" dt="2025-05-29T20:50:14.629" v="66" actId="478"/>
          <ac:spMkLst>
            <pc:docMk/>
            <pc:sldMk cId="0" sldId="256"/>
            <ac:spMk id="101" creationId="{00000000-0000-0000-0000-000000000000}"/>
          </ac:spMkLst>
        </pc:spChg>
      </pc:sldChg>
      <pc:sldChg chg="modSp mod">
        <pc:chgData name="Monk, Anne A" userId="bcb50a79-abd5-46a5-9ac3-dc13c8ffaac9" providerId="ADAL" clId="{EAD6777F-FAF2-45B9-9CB0-22FC85E6735C}" dt="2025-05-29T20:51:14.197" v="293" actId="962"/>
        <pc:sldMkLst>
          <pc:docMk/>
          <pc:sldMk cId="0" sldId="257"/>
        </pc:sldMkLst>
        <pc:picChg chg="mod">
          <ac:chgData name="Monk, Anne A" userId="bcb50a79-abd5-46a5-9ac3-dc13c8ffaac9" providerId="ADAL" clId="{EAD6777F-FAF2-45B9-9CB0-22FC85E6735C}" dt="2025-05-29T20:51:14.197" v="293" actId="962"/>
          <ac:picMkLst>
            <pc:docMk/>
            <pc:sldMk cId="0" sldId="257"/>
            <ac:picMk id="108" creationId="{00000000-0000-0000-0000-000000000000}"/>
          </ac:picMkLst>
        </pc:picChg>
      </pc:sldChg>
      <pc:sldChg chg="modSp mod">
        <pc:chgData name="Monk, Anne A" userId="bcb50a79-abd5-46a5-9ac3-dc13c8ffaac9" providerId="ADAL" clId="{EAD6777F-FAF2-45B9-9CB0-22FC85E6735C}" dt="2025-05-29T20:51:24.894" v="294" actId="962"/>
        <pc:sldMkLst>
          <pc:docMk/>
          <pc:sldMk cId="0" sldId="258"/>
        </pc:sldMkLst>
        <pc:spChg chg="mod">
          <ac:chgData name="Monk, Anne A" userId="bcb50a79-abd5-46a5-9ac3-dc13c8ffaac9" providerId="ADAL" clId="{EAD6777F-FAF2-45B9-9CB0-22FC85E6735C}" dt="2025-05-29T20:51:24.894" v="294" actId="962"/>
          <ac:spMkLst>
            <pc:docMk/>
            <pc:sldMk cId="0" sldId="258"/>
            <ac:spMk id="114" creationId="{00000000-0000-0000-0000-000000000000}"/>
          </ac:spMkLst>
        </pc:spChg>
      </pc:sldChg>
      <pc:sldChg chg="modSp mod">
        <pc:chgData name="Monk, Anne A" userId="bcb50a79-abd5-46a5-9ac3-dc13c8ffaac9" providerId="ADAL" clId="{EAD6777F-FAF2-45B9-9CB0-22FC85E6735C}" dt="2025-05-29T20:51:44.612" v="412" actId="962"/>
        <pc:sldMkLst>
          <pc:docMk/>
          <pc:sldMk cId="0" sldId="260"/>
        </pc:sldMkLst>
        <pc:picChg chg="mod">
          <ac:chgData name="Monk, Anne A" userId="bcb50a79-abd5-46a5-9ac3-dc13c8ffaac9" providerId="ADAL" clId="{EAD6777F-FAF2-45B9-9CB0-22FC85E6735C}" dt="2025-05-29T20:51:44.612" v="412" actId="962"/>
          <ac:picMkLst>
            <pc:docMk/>
            <pc:sldMk cId="0" sldId="260"/>
            <ac:picMk id="127" creationId="{00000000-0000-0000-0000-000000000000}"/>
          </ac:picMkLst>
        </pc:picChg>
      </pc:sldChg>
      <pc:sldChg chg="addSp delSp modSp modNotes">
        <pc:chgData name="Monk, Anne A" userId="bcb50a79-abd5-46a5-9ac3-dc13c8ffaac9" providerId="ADAL" clId="{EAD6777F-FAF2-45B9-9CB0-22FC85E6735C}" dt="2025-05-29T21:02:40.964" v="718" actId="962"/>
        <pc:sldMkLst>
          <pc:docMk/>
          <pc:sldMk cId="0" sldId="261"/>
        </pc:sldMkLst>
        <pc:spChg chg="mod">
          <ac:chgData name="Monk, Anne A" userId="bcb50a79-abd5-46a5-9ac3-dc13c8ffaac9" providerId="ADAL" clId="{EAD6777F-FAF2-45B9-9CB0-22FC85E6735C}" dt="2025-05-29T21:02:40.964" v="718" actId="962"/>
          <ac:spMkLst>
            <pc:docMk/>
            <pc:sldMk cId="0" sldId="261"/>
            <ac:spMk id="134" creationId="{00000000-0000-0000-0000-000000000000}"/>
          </ac:spMkLst>
        </pc:spChg>
        <pc:spChg chg="mod">
          <ac:chgData name="Monk, Anne A" userId="bcb50a79-abd5-46a5-9ac3-dc13c8ffaac9" providerId="ADAL" clId="{EAD6777F-FAF2-45B9-9CB0-22FC85E6735C}" dt="2025-05-29T21:02:22.747" v="717" actId="14100"/>
          <ac:spMkLst>
            <pc:docMk/>
            <pc:sldMk cId="0" sldId="261"/>
            <ac:spMk id="135" creationId="{00000000-0000-0000-0000-000000000000}"/>
          </ac:spMkLst>
        </pc:spChg>
        <pc:spChg chg="del mod">
          <ac:chgData name="Monk, Anne A" userId="bcb50a79-abd5-46a5-9ac3-dc13c8ffaac9" providerId="ADAL" clId="{EAD6777F-FAF2-45B9-9CB0-22FC85E6735C}" dt="2025-05-29T21:00:27.012" v="641" actId="478"/>
          <ac:spMkLst>
            <pc:docMk/>
            <pc:sldMk cId="0" sldId="261"/>
            <ac:spMk id="136" creationId="{00000000-0000-0000-0000-000000000000}"/>
          </ac:spMkLst>
        </pc:spChg>
        <pc:picChg chg="add mod">
          <ac:chgData name="Monk, Anne A" userId="bcb50a79-abd5-46a5-9ac3-dc13c8ffaac9" providerId="ADAL" clId="{EAD6777F-FAF2-45B9-9CB0-22FC85E6735C}" dt="2025-05-29T21:01:42.335" v="707" actId="1076"/>
          <ac:picMkLst>
            <pc:docMk/>
            <pc:sldMk cId="0" sldId="261"/>
            <ac:picMk id="3" creationId="{A11AC414-6F26-B226-11E7-8F523A6513EE}"/>
          </ac:picMkLst>
        </pc:picChg>
      </pc:sldChg>
      <pc:sldChg chg="modSp modNotes">
        <pc:chgData name="Monk, Anne A" userId="bcb50a79-abd5-46a5-9ac3-dc13c8ffaac9" providerId="ADAL" clId="{EAD6777F-FAF2-45B9-9CB0-22FC85E6735C}" dt="2025-05-29T20:55:05.267" v="633" actId="20577"/>
        <pc:sldMkLst>
          <pc:docMk/>
          <pc:sldMk cId="0" sldId="262"/>
        </pc:sldMkLst>
        <pc:spChg chg="mod">
          <ac:chgData name="Monk, Anne A" userId="bcb50a79-abd5-46a5-9ac3-dc13c8ffaac9" providerId="ADAL" clId="{EAD6777F-FAF2-45B9-9CB0-22FC85E6735C}" dt="2025-05-29T20:54:55.450" v="630" actId="20577"/>
          <ac:spMkLst>
            <pc:docMk/>
            <pc:sldMk cId="0" sldId="262"/>
            <ac:spMk id="141" creationId="{00000000-0000-0000-0000-000000000000}"/>
          </ac:spMkLst>
        </pc:spChg>
        <pc:spChg chg="mod">
          <ac:chgData name="Monk, Anne A" userId="bcb50a79-abd5-46a5-9ac3-dc13c8ffaac9" providerId="ADAL" clId="{EAD6777F-FAF2-45B9-9CB0-22FC85E6735C}" dt="2025-05-29T20:55:05.267" v="633" actId="20577"/>
          <ac:spMkLst>
            <pc:docMk/>
            <pc:sldMk cId="0" sldId="262"/>
            <ac:spMk id="142" creationId="{00000000-0000-0000-0000-000000000000}"/>
          </ac:spMkLst>
        </pc:spChg>
      </pc:sldChg>
      <pc:sldChg chg="modSp modNotes">
        <pc:chgData name="Monk, Anne A" userId="bcb50a79-abd5-46a5-9ac3-dc13c8ffaac9" providerId="ADAL" clId="{EAD6777F-FAF2-45B9-9CB0-22FC85E6735C}" dt="2025-05-29T20:54:46.132" v="621" actId="20577"/>
        <pc:sldMkLst>
          <pc:docMk/>
          <pc:sldMk cId="0" sldId="265"/>
        </pc:sldMkLst>
        <pc:spChg chg="mod">
          <ac:chgData name="Monk, Anne A" userId="bcb50a79-abd5-46a5-9ac3-dc13c8ffaac9" providerId="ADAL" clId="{EAD6777F-FAF2-45B9-9CB0-22FC85E6735C}" dt="2025-05-29T20:54:46.132" v="621" actId="20577"/>
          <ac:spMkLst>
            <pc:docMk/>
            <pc:sldMk cId="0" sldId="265"/>
            <ac:spMk id="159" creationId="{00000000-0000-0000-0000-000000000000}"/>
          </ac:spMkLst>
        </pc:spChg>
      </pc:sldChg>
      <pc:sldChg chg="modSp modNotes">
        <pc:chgData name="Monk, Anne A" userId="bcb50a79-abd5-46a5-9ac3-dc13c8ffaac9" providerId="ADAL" clId="{EAD6777F-FAF2-45B9-9CB0-22FC85E6735C}" dt="2025-05-29T20:54:40.436" v="620" actId="20577"/>
        <pc:sldMkLst>
          <pc:docMk/>
          <pc:sldMk cId="0" sldId="266"/>
        </pc:sldMkLst>
        <pc:spChg chg="mod">
          <ac:chgData name="Monk, Anne A" userId="bcb50a79-abd5-46a5-9ac3-dc13c8ffaac9" providerId="ADAL" clId="{EAD6777F-FAF2-45B9-9CB0-22FC85E6735C}" dt="2025-05-29T20:54:40.436" v="620" actId="20577"/>
          <ac:spMkLst>
            <pc:docMk/>
            <pc:sldMk cId="0" sldId="266"/>
            <ac:spMk id="165" creationId="{00000000-0000-0000-0000-000000000000}"/>
          </ac:spMkLst>
        </pc:spChg>
      </pc:sldChg>
      <pc:sldChg chg="addSp modSp mod">
        <pc:chgData name="Monk, Anne A" userId="bcb50a79-abd5-46a5-9ac3-dc13c8ffaac9" providerId="ADAL" clId="{EAD6777F-FAF2-45B9-9CB0-22FC85E6735C}" dt="2025-05-29T20:53:56.809" v="613" actId="13244"/>
        <pc:sldMkLst>
          <pc:docMk/>
          <pc:sldMk cId="0" sldId="267"/>
        </pc:sldMkLst>
        <pc:spChg chg="add mod">
          <ac:chgData name="Monk, Anne A" userId="bcb50a79-abd5-46a5-9ac3-dc13c8ffaac9" providerId="ADAL" clId="{EAD6777F-FAF2-45B9-9CB0-22FC85E6735C}" dt="2025-05-29T20:53:50.887" v="612" actId="13244"/>
          <ac:spMkLst>
            <pc:docMk/>
            <pc:sldMk cId="0" sldId="267"/>
            <ac:spMk id="2" creationId="{948F382D-C061-CD52-B409-B785CED60428}"/>
          </ac:spMkLst>
        </pc:spChg>
        <pc:spChg chg="mod">
          <ac:chgData name="Monk, Anne A" userId="bcb50a79-abd5-46a5-9ac3-dc13c8ffaac9" providerId="ADAL" clId="{EAD6777F-FAF2-45B9-9CB0-22FC85E6735C}" dt="2025-05-29T20:53:56.809" v="613" actId="13244"/>
          <ac:spMkLst>
            <pc:docMk/>
            <pc:sldMk cId="0" sldId="267"/>
            <ac:spMk id="172" creationId="{00000000-0000-0000-0000-000000000000}"/>
          </ac:spMkLst>
        </pc:spChg>
        <pc:picChg chg="mod">
          <ac:chgData name="Monk, Anne A" userId="bcb50a79-abd5-46a5-9ac3-dc13c8ffaac9" providerId="ADAL" clId="{EAD6777F-FAF2-45B9-9CB0-22FC85E6735C}" dt="2025-05-29T20:53:36.208" v="610" actId="1076"/>
          <ac:picMkLst>
            <pc:docMk/>
            <pc:sldMk cId="0" sldId="267"/>
            <ac:picMk id="17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1bf3a7fc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11bf3a7fc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11bf3a7f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11bf3a7f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11bf3a7f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11bf3a7f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11bf3a7f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11bf3a7f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should be able to conclude that “Hercules” is a name for an extremely strong hero; Hercules the tugboat was also extremely strong because it tugged boats that were way bigger than it.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817652a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817652a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11bf3a7fc_1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11bf3a7fc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Encourage students to recognize that anybody--including themselves--can be historians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11bf3a7fc_1_15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11bf3a7fc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1bf3a7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11bf3a7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could include: I know “Hercules” is an old boat because the picture was taken in 1923, I know that “Hercules” is a boat from the picture,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11bf3a7f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11bf3a7f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the concept of footnotes with students!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11bf3a7f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11bf3a7f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could include: I know that “Hercules” is a tugboat because in the article it says, </a:t>
            </a:r>
            <a:r>
              <a:rPr lang="en">
                <a:solidFill>
                  <a:schemeClr val="dk1"/>
                </a:solidFill>
              </a:rPr>
              <a:t>“Goliath is being towed by the Hercules”, I know that “Hercules” was built in Camden, New Jersey because in the article, it says the company that built it was there, etc.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11bf3a7fc_0_7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11bf3a7f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Gallery Walk: Print out materials. Create different stations around the room by placing one picture at each station. Students have 4 minutes at each station to think about the questions and respond on a post it note. As they rotate, they will leave their post it notes at that station.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11bf3a7fc_0_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11bf3a7f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4A7D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npgallery.nps.gov/SAFR/AssetDetail/4ca72e24-c8b0-4f7f-8b32-51b471cf3111"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paperpile.com/g/primary-vs-secondary-sources/"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npgallery.nps.gov/SAFR/AssetDetail/494e618b-d265-4ad8-b6b6-e0117fc3aaba"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1359900" y="719785"/>
            <a:ext cx="64242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5"/>
                </a:solidFill>
              </a:rPr>
              <a:t>Hercules</a:t>
            </a:r>
            <a:endParaRPr sz="6000" dirty="0">
              <a:solidFill>
                <a:schemeClr val="accent5"/>
              </a:solidFill>
            </a:endParaRPr>
          </a:p>
        </p:txBody>
      </p:sp>
      <p:sp>
        <p:nvSpPr>
          <p:cNvPr id="100" name="Google Shape;100;p23" descr="What do you think of when you hear this name?"/>
          <p:cNvSpPr txBox="1">
            <a:spLocks noGrp="1"/>
          </p:cNvSpPr>
          <p:nvPr>
            <p:ph type="subTitle" idx="4294967295"/>
          </p:nvPr>
        </p:nvSpPr>
        <p:spPr>
          <a:xfrm>
            <a:off x="1359900" y="1919409"/>
            <a:ext cx="6424200" cy="120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solidFill>
                <a:schemeClr val="lt1"/>
              </a:solidFill>
            </a:endParaRPr>
          </a:p>
          <a:p>
            <a:pPr marL="0" lvl="0" indent="0" algn="ctr" rtl="0">
              <a:spcBef>
                <a:spcPts val="800"/>
              </a:spcBef>
              <a:spcAft>
                <a:spcPts val="0"/>
              </a:spcAft>
              <a:buNone/>
            </a:pPr>
            <a:endParaRPr>
              <a:solidFill>
                <a:schemeClr val="lt1"/>
              </a:solidFill>
            </a:endParaRPr>
          </a:p>
          <a:p>
            <a:pPr marL="0" lvl="0" indent="0" algn="ctr" rtl="0">
              <a:spcBef>
                <a:spcPts val="800"/>
              </a:spcBef>
              <a:spcAft>
                <a:spcPts val="800"/>
              </a:spcAft>
              <a:buClr>
                <a:schemeClr val="dk1"/>
              </a:buClr>
              <a:buSzPts val="1100"/>
              <a:buFont typeface="Arial"/>
              <a:buNone/>
            </a:pPr>
            <a:endParaRPr>
              <a:solidFill>
                <a:schemeClr val="lt1"/>
              </a:solidFill>
            </a:endParaRPr>
          </a:p>
        </p:txBody>
      </p:sp>
      <p:sp>
        <p:nvSpPr>
          <p:cNvPr id="2" name="TextBox 1">
            <a:extLst>
              <a:ext uri="{FF2B5EF4-FFF2-40B4-BE49-F238E27FC236}">
                <a16:creationId xmlns:a16="http://schemas.microsoft.com/office/drawing/2014/main" id="{13588A8E-0FB3-E56C-1890-C7503C3EF7FC}"/>
              </a:ext>
            </a:extLst>
          </p:cNvPr>
          <p:cNvSpPr txBox="1"/>
          <p:nvPr/>
        </p:nvSpPr>
        <p:spPr>
          <a:xfrm>
            <a:off x="2008414" y="1919409"/>
            <a:ext cx="5127172" cy="369332"/>
          </a:xfrm>
          <a:prstGeom prst="rect">
            <a:avLst/>
          </a:prstGeom>
          <a:noFill/>
        </p:spPr>
        <p:txBody>
          <a:bodyPr wrap="square" rtlCol="0">
            <a:spAutoFit/>
          </a:bodyPr>
          <a:lstStyle/>
          <a:p>
            <a:r>
              <a:rPr lang="en-US" sz="1800" dirty="0">
                <a:solidFill>
                  <a:schemeClr val="bg1"/>
                </a:solidFill>
                <a:latin typeface="Nunito" pitchFamily="2" charset="0"/>
              </a:rPr>
              <a:t>What do you think of when you hear this name?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Class Reflection</a:t>
            </a:r>
            <a:endParaRPr sz="5200" dirty="0">
              <a:solidFill>
                <a:schemeClr val="accent5"/>
              </a:solidFill>
            </a:endParaRPr>
          </a:p>
        </p:txBody>
      </p:sp>
      <p:sp>
        <p:nvSpPr>
          <p:cNvPr id="160" name="Google Shape;160;p32"/>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did you observe about the Hercules? What is your proof?</a:t>
            </a:r>
            <a:endParaRPr sz="1800">
              <a:solidFill>
                <a:schemeClr val="lt1"/>
              </a:solidFill>
              <a:latin typeface="Nunito"/>
              <a:ea typeface="Nunito"/>
              <a:cs typeface="Nunito"/>
              <a:sym typeface="Nunito"/>
            </a:endParaRPr>
          </a:p>
          <a:p>
            <a:pPr marL="457200" lvl="0" indent="-342900" algn="l" rtl="0">
              <a:lnSpc>
                <a:spcPct val="115000"/>
              </a:lnSpc>
              <a:spcBef>
                <a:spcPts val="12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They used to eat fish because they was on a boat for a long time.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r>
              <a:rPr lang="en" sz="1800">
                <a:solidFill>
                  <a:schemeClr val="lt1"/>
                </a:solidFill>
                <a:latin typeface="Nunito"/>
                <a:ea typeface="Nunito"/>
                <a:cs typeface="Nunito"/>
                <a:sym typeface="Nunito"/>
              </a:rPr>
              <a:t>Ships helped them go places.</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r>
              <a:rPr lang="en" sz="1800">
                <a:solidFill>
                  <a:schemeClr val="lt1"/>
                </a:solidFill>
                <a:latin typeface="Nunito"/>
                <a:ea typeface="Nunito"/>
                <a:cs typeface="Nunito"/>
                <a:sym typeface="Nunito"/>
              </a:rPr>
              <a:t>They lived in the boats.</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r>
              <a:rPr lang="en" sz="1800">
                <a:solidFill>
                  <a:schemeClr val="lt1"/>
                </a:solidFill>
                <a:latin typeface="Nunito"/>
                <a:ea typeface="Nunito"/>
                <a:cs typeface="Nunito"/>
                <a:sym typeface="Nunito"/>
              </a:rPr>
              <a:t>They used oil to create fuel for the boat.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r>
              <a:rPr lang="en" sz="1800">
                <a:solidFill>
                  <a:schemeClr val="lt1"/>
                </a:solidFill>
                <a:latin typeface="Nunito"/>
                <a:ea typeface="Nunito"/>
                <a:cs typeface="Nunito"/>
                <a:sym typeface="Nunito"/>
              </a:rPr>
              <a:t>It was built in 1908</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r>
              <a:rPr lang="en" sz="1800">
                <a:solidFill>
                  <a:schemeClr val="lt1"/>
                </a:solidFill>
                <a:latin typeface="Nunito"/>
                <a:ea typeface="Nunito"/>
                <a:cs typeface="Nunito"/>
                <a:sym typeface="Nunito"/>
              </a:rPr>
              <a:t>Its home was in San Francisco and it would sail through the ocean</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r>
              <a:rPr lang="en" sz="1800">
                <a:solidFill>
                  <a:schemeClr val="lt1"/>
                </a:solidFill>
                <a:latin typeface="Nunito"/>
                <a:ea typeface="Nunito"/>
                <a:cs typeface="Nunito"/>
                <a:sym typeface="Nunito"/>
              </a:rPr>
              <a:t>It was a towboat</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Char char="●"/>
            </a:pPr>
            <a:r>
              <a:rPr lang="en" sz="1800">
                <a:latin typeface="Nunito"/>
                <a:ea typeface="Nunito"/>
                <a:cs typeface="Nunito"/>
                <a:sym typeface="Nunito"/>
              </a:rPr>
              <a:t> </a:t>
            </a:r>
            <a:r>
              <a:rPr lang="en" sz="1800" b="1"/>
              <a:t> </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Class Reflection #2</a:t>
            </a:r>
            <a:endParaRPr sz="5200" dirty="0">
              <a:solidFill>
                <a:schemeClr val="accent5"/>
              </a:solidFill>
            </a:endParaRPr>
          </a:p>
        </p:txBody>
      </p:sp>
      <p:sp>
        <p:nvSpPr>
          <p:cNvPr id="166" name="Google Shape;166;p33"/>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questions do you still have about Hercules? </a:t>
            </a:r>
            <a:endParaRPr sz="1800">
              <a:solidFill>
                <a:schemeClr val="lt1"/>
              </a:solidFill>
              <a:latin typeface="Nunito"/>
              <a:ea typeface="Nunito"/>
              <a:cs typeface="Nunito"/>
              <a:sym typeface="Nunito"/>
            </a:endParaRPr>
          </a:p>
          <a:p>
            <a:pPr marL="457200" lvl="0" indent="-342900" algn="l" rtl="0">
              <a:lnSpc>
                <a:spcPct val="115000"/>
              </a:lnSpc>
              <a:spcBef>
                <a:spcPts val="1200"/>
              </a:spcBef>
              <a:spcAft>
                <a:spcPts val="0"/>
              </a:spcAft>
              <a:buClr>
                <a:schemeClr val="lt1"/>
              </a:buClr>
              <a:buSzPts val="1800"/>
              <a:buFont typeface="Nunito"/>
              <a:buChar char="●"/>
            </a:pPr>
            <a:r>
              <a:rPr lang="en" sz="1800">
                <a:solidFill>
                  <a:srgbClr val="595959"/>
                </a:solidFill>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latin typeface="Nunito"/>
                <a:ea typeface="Nunito"/>
                <a:cs typeface="Nunito"/>
                <a:sym typeface="Nunito"/>
              </a:rPr>
              <a:t> </a:t>
            </a:r>
            <a:endParaRPr sz="1800">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Char char="●"/>
            </a:pPr>
            <a:r>
              <a:rPr lang="en" sz="1800">
                <a:latin typeface="Nunito"/>
                <a:ea typeface="Nunito"/>
                <a:cs typeface="Nunito"/>
                <a:sym typeface="Nunito"/>
              </a:rPr>
              <a:t> </a:t>
            </a:r>
            <a:r>
              <a:rPr lang="en" sz="1800" b="1"/>
              <a:t> </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itle 1">
            <a:extLst>
              <a:ext uri="{FF2B5EF4-FFF2-40B4-BE49-F238E27FC236}">
                <a16:creationId xmlns:a16="http://schemas.microsoft.com/office/drawing/2014/main" id="{948F382D-C061-CD52-B409-B785CED60428}"/>
              </a:ext>
            </a:extLst>
          </p:cNvPr>
          <p:cNvSpPr>
            <a:spLocks noGrp="1"/>
          </p:cNvSpPr>
          <p:nvPr>
            <p:ph type="title" idx="4294967295"/>
          </p:nvPr>
        </p:nvSpPr>
        <p:spPr>
          <a:xfrm>
            <a:off x="1186412" y="71783"/>
            <a:ext cx="6956324" cy="692700"/>
          </a:xfrm>
        </p:spPr>
        <p:txBody>
          <a:bodyPr/>
          <a:lstStyle/>
          <a:p>
            <a:r>
              <a:rPr lang="en-US" dirty="0"/>
              <a:t>Revisiting the</a:t>
            </a:r>
            <a:r>
              <a:rPr lang="en-US" baseline="0" dirty="0"/>
              <a:t> Question</a:t>
            </a:r>
            <a:endParaRPr lang="en-US" dirty="0"/>
          </a:p>
        </p:txBody>
      </p:sp>
      <p:sp>
        <p:nvSpPr>
          <p:cNvPr id="172" name="Google Shape;172;p34"/>
          <p:cNvSpPr txBox="1">
            <a:spLocks noGrp="1"/>
          </p:cNvSpPr>
          <p:nvPr>
            <p:ph type="subTitle" idx="4294967295"/>
          </p:nvPr>
        </p:nvSpPr>
        <p:spPr>
          <a:xfrm>
            <a:off x="404275" y="4656359"/>
            <a:ext cx="8520600" cy="450955"/>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 dirty="0">
                <a:solidFill>
                  <a:schemeClr val="lt1"/>
                </a:solidFill>
              </a:rPr>
              <a:t>Why do you think the tugboat was named Hercules?</a:t>
            </a:r>
            <a:r>
              <a:rPr lang="en" dirty="0"/>
              <a:t> </a:t>
            </a:r>
            <a:endParaRPr dirty="0"/>
          </a:p>
        </p:txBody>
      </p:sp>
      <p:pic>
        <p:nvPicPr>
          <p:cNvPr id="171" name="Google Shape;171;p34" descr="black and white photo of steamship tugging a 5-masted sailing ship. ">
            <a:hlinkClick r:id="rId3"/>
          </p:cNvPr>
          <p:cNvPicPr preferRelativeResize="0"/>
          <p:nvPr/>
        </p:nvPicPr>
        <p:blipFill>
          <a:blip r:embed="rId4">
            <a:alphaModFix/>
          </a:blip>
          <a:stretch>
            <a:fillRect/>
          </a:stretch>
        </p:blipFill>
        <p:spPr>
          <a:xfrm>
            <a:off x="2277800" y="814891"/>
            <a:ext cx="4773549" cy="3793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What is a historian?</a:t>
            </a:r>
            <a:endParaRPr sz="5200">
              <a:solidFill>
                <a:schemeClr val="accent5"/>
              </a:solidFill>
            </a:endParaRPr>
          </a:p>
        </p:txBody>
      </p:sp>
      <p:sp>
        <p:nvSpPr>
          <p:cNvPr id="107" name="Google Shape;107;p24"/>
          <p:cNvSpPr txBox="1"/>
          <p:nvPr/>
        </p:nvSpPr>
        <p:spPr>
          <a:xfrm>
            <a:off x="661825" y="1098125"/>
            <a:ext cx="53763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 person who studies </a:t>
            </a:r>
            <a:r>
              <a:rPr lang="en" sz="1800" u="sng">
                <a:solidFill>
                  <a:schemeClr val="lt1"/>
                </a:solidFill>
                <a:latin typeface="Nunito"/>
                <a:ea typeface="Nunito"/>
                <a:cs typeface="Nunito"/>
                <a:sym typeface="Nunito"/>
              </a:rPr>
              <a:t>artifacts</a:t>
            </a:r>
            <a:r>
              <a:rPr lang="en" sz="1800">
                <a:solidFill>
                  <a:schemeClr val="lt1"/>
                </a:solidFill>
                <a:latin typeface="Nunito"/>
                <a:ea typeface="Nunito"/>
                <a:cs typeface="Nunito"/>
                <a:sym typeface="Nunito"/>
              </a:rPr>
              <a:t> to learn more about the life during that time period.</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Artifacts can be </a:t>
            </a:r>
            <a:r>
              <a:rPr lang="en" sz="1800" u="sng">
                <a:solidFill>
                  <a:schemeClr val="lt1"/>
                </a:solidFill>
                <a:latin typeface="Nunito"/>
                <a:ea typeface="Nunito"/>
                <a:cs typeface="Nunito"/>
                <a:sym typeface="Nunito"/>
              </a:rPr>
              <a:t>primary sources</a:t>
            </a:r>
            <a:r>
              <a:rPr lang="en" sz="1800">
                <a:solidFill>
                  <a:schemeClr val="lt1"/>
                </a:solidFill>
                <a:latin typeface="Nunito"/>
                <a:ea typeface="Nunito"/>
                <a:cs typeface="Nunito"/>
                <a:sym typeface="Nunito"/>
              </a:rPr>
              <a:t>, or objects, letters, pictures, writing, etc. from that time period.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Artifacts can be </a:t>
            </a:r>
            <a:r>
              <a:rPr lang="en" sz="1800" u="sng">
                <a:solidFill>
                  <a:schemeClr val="lt1"/>
                </a:solidFill>
                <a:latin typeface="Nunito"/>
                <a:ea typeface="Nunito"/>
                <a:cs typeface="Nunito"/>
                <a:sym typeface="Nunito"/>
              </a:rPr>
              <a:t>secondary sources, </a:t>
            </a:r>
            <a:r>
              <a:rPr lang="en" sz="1800">
                <a:solidFill>
                  <a:schemeClr val="lt1"/>
                </a:solidFill>
                <a:latin typeface="Nunito"/>
                <a:ea typeface="Nunito"/>
                <a:cs typeface="Nunito"/>
                <a:sym typeface="Nunito"/>
              </a:rPr>
              <a:t>or articles, books, pictures, etc. after that time period. Secondary sources often use primary sources for information. They summarize, analyze, or give opinions on the topic.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08" name="Google Shape;108;p24" descr="Image of piece of art compared to a book about the piece of art.">
            <a:hlinkClick r:id="rId3"/>
          </p:cNvPr>
          <p:cNvPicPr preferRelativeResize="0"/>
          <p:nvPr/>
        </p:nvPicPr>
        <p:blipFill>
          <a:blip r:embed="rId4">
            <a:alphaModFix/>
          </a:blip>
          <a:stretch>
            <a:fillRect/>
          </a:stretch>
        </p:blipFill>
        <p:spPr>
          <a:xfrm>
            <a:off x="6448525" y="1430788"/>
            <a:ext cx="2365725" cy="23657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5"/>
          <p:cNvSpPr txBox="1">
            <a:spLocks noGrp="1"/>
          </p:cNvSpPr>
          <p:nvPr>
            <p:ph type="ctrTitle" idx="4294967295"/>
          </p:nvPr>
        </p:nvSpPr>
        <p:spPr>
          <a:xfrm>
            <a:off x="977075" y="959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Who can be a historian?</a:t>
            </a:r>
            <a:endParaRPr sz="5200">
              <a:solidFill>
                <a:schemeClr val="accent5"/>
              </a:solidFill>
            </a:endParaRPr>
          </a:p>
        </p:txBody>
      </p:sp>
      <p:sp>
        <p:nvSpPr>
          <p:cNvPr id="114" name="Google Shape;114;p25">
            <a:extLst>
              <a:ext uri="{C183D7F6-B498-43B3-948B-1728B52AA6E4}">
                <adec:decorative xmlns:adec="http://schemas.microsoft.com/office/drawing/2017/decorative" val="1"/>
              </a:ext>
            </a:extLst>
          </p:cNvPr>
          <p:cNvSpPr txBox="1"/>
          <p:nvPr/>
        </p:nvSpPr>
        <p:spPr>
          <a:xfrm>
            <a:off x="661825" y="1773975"/>
            <a:ext cx="7905900" cy="2801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txBox="1">
            <a:spLocks noGrp="1"/>
          </p:cNvSpPr>
          <p:nvPr>
            <p:ph type="ctrTitle" idx="4294967295"/>
          </p:nvPr>
        </p:nvSpPr>
        <p:spPr>
          <a:xfrm>
            <a:off x="977075" y="959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Your turn to be a historian...</a:t>
            </a:r>
            <a:endParaRPr sz="5200">
              <a:solidFill>
                <a:schemeClr val="accent5"/>
              </a:solidFill>
            </a:endParaRPr>
          </a:p>
        </p:txBody>
      </p:sp>
      <p:sp>
        <p:nvSpPr>
          <p:cNvPr id="120" name="Google Shape;120;p26"/>
          <p:cNvSpPr txBox="1"/>
          <p:nvPr/>
        </p:nvSpPr>
        <p:spPr>
          <a:xfrm>
            <a:off x="661825" y="1773975"/>
            <a:ext cx="7905900" cy="2801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Observe </a:t>
            </a:r>
            <a:r>
              <a:rPr lang="en" sz="1800" u="sng">
                <a:solidFill>
                  <a:schemeClr val="lt1"/>
                </a:solidFill>
                <a:latin typeface="Nunito"/>
                <a:ea typeface="Nunito"/>
                <a:cs typeface="Nunito"/>
                <a:sym typeface="Nunito"/>
              </a:rPr>
              <a:t>primary sources</a:t>
            </a:r>
            <a:r>
              <a:rPr lang="en" sz="1800">
                <a:solidFill>
                  <a:schemeClr val="lt1"/>
                </a:solidFill>
                <a:latin typeface="Nunito"/>
                <a:ea typeface="Nunito"/>
                <a:cs typeface="Nunito"/>
                <a:sym typeface="Nunito"/>
              </a:rPr>
              <a:t> to learn more about the Hercules.</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Think:</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IS the Hercules? </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was life like in the Hercules?</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are some important parts of the Hercules? What do they do? </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time period did/does the Hercules exist in?</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questions do you have about it?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Prove:</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How can you </a:t>
            </a:r>
            <a:r>
              <a:rPr lang="en" u="sng">
                <a:solidFill>
                  <a:schemeClr val="lt1"/>
                </a:solidFill>
                <a:latin typeface="Nunito"/>
                <a:ea typeface="Nunito"/>
                <a:cs typeface="Nunito"/>
                <a:sym typeface="Nunito"/>
              </a:rPr>
              <a:t>support</a:t>
            </a:r>
            <a:r>
              <a:rPr lang="en">
                <a:solidFill>
                  <a:schemeClr val="lt1"/>
                </a:solidFill>
                <a:latin typeface="Nunito"/>
                <a:ea typeface="Nunito"/>
                <a:cs typeface="Nunito"/>
                <a:sym typeface="Nunito"/>
              </a:rPr>
              <a:t> your thinking using information from the primary sources? </a:t>
            </a:r>
            <a:endParaRPr sz="1800">
              <a:solidFill>
                <a:schemeClr val="lt1"/>
              </a:solidFill>
              <a:latin typeface="Nunito"/>
              <a:ea typeface="Nunito"/>
              <a:cs typeface="Nunito"/>
              <a:sym typeface="Nunito"/>
            </a:endParaRPr>
          </a:p>
          <a:p>
            <a:pPr marL="0" lvl="0" indent="0" algn="ctr"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Let’s Practice!</a:t>
            </a:r>
            <a:endParaRPr sz="5200" dirty="0">
              <a:solidFill>
                <a:schemeClr val="accent5"/>
              </a:solidFill>
            </a:endParaRPr>
          </a:p>
        </p:txBody>
      </p:sp>
      <p:sp>
        <p:nvSpPr>
          <p:cNvPr id="126" name="Google Shape;126;p27"/>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FFFFFF"/>
                </a:solidFill>
                <a:latin typeface="Nunito"/>
                <a:ea typeface="Nunito"/>
                <a:cs typeface="Nunito"/>
                <a:sym typeface="Nunito"/>
              </a:rPr>
              <a:t>Observations &amp; Proof: </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27" name="Google Shape;127;p27" descr="black and white photo of steamship Hercules at the dock. ">
            <a:hlinkClick r:id="rId3"/>
          </p:cNvPr>
          <p:cNvPicPr preferRelativeResize="0"/>
          <p:nvPr/>
        </p:nvPicPr>
        <p:blipFill>
          <a:blip r:embed="rId4">
            <a:alphaModFix/>
          </a:blip>
          <a:stretch>
            <a:fillRect/>
          </a:stretch>
        </p:blipFill>
        <p:spPr>
          <a:xfrm>
            <a:off x="4261725" y="1140399"/>
            <a:ext cx="4754276" cy="3757724"/>
          </a:xfrm>
          <a:prstGeom prst="rect">
            <a:avLst/>
          </a:prstGeom>
          <a:noFill/>
          <a:ln w="19050" cap="flat" cmpd="sng">
            <a:solidFill>
              <a:srgbClr val="595959"/>
            </a:solidFill>
            <a:prstDash val="solid"/>
            <a:round/>
            <a:headEnd type="none" w="sm" len="sm"/>
            <a:tailEnd type="none" w="sm" len="sm"/>
          </a:ln>
        </p:spPr>
      </p:pic>
      <p:sp>
        <p:nvSpPr>
          <p:cNvPr id="128" name="Google Shape;128;p27"/>
          <p:cNvSpPr txBox="1"/>
          <p:nvPr/>
        </p:nvSpPr>
        <p:spPr>
          <a:xfrm>
            <a:off x="8024975" y="637350"/>
            <a:ext cx="107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Circa 1923</a:t>
            </a:r>
            <a:endParaRPr>
              <a:solidFill>
                <a:schemeClr val="lt1"/>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The Nautical Gazette </a:t>
            </a:r>
            <a:endParaRPr sz="5200">
              <a:solidFill>
                <a:schemeClr val="accent5"/>
              </a:solidFill>
            </a:endParaRPr>
          </a:p>
        </p:txBody>
      </p:sp>
      <p:sp>
        <p:nvSpPr>
          <p:cNvPr id="134" name="Google Shape;134;p28">
            <a:extLst>
              <a:ext uri="{C183D7F6-B498-43B3-948B-1728B52AA6E4}">
                <adec:decorative xmlns:adec="http://schemas.microsoft.com/office/drawing/2017/decorative" val="1"/>
              </a:ext>
            </a:extLst>
          </p:cNvPr>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
        <p:nvSpPr>
          <p:cNvPr id="135" name="Google Shape;135;p28"/>
          <p:cNvSpPr txBox="1">
            <a:spLocks noGrp="1"/>
          </p:cNvSpPr>
          <p:nvPr>
            <p:ph type="body" idx="4294967295"/>
          </p:nvPr>
        </p:nvSpPr>
        <p:spPr>
          <a:xfrm>
            <a:off x="4170842" y="1069870"/>
            <a:ext cx="4085391" cy="3991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100" i="1" dirty="0">
                <a:solidFill>
                  <a:schemeClr val="lt1"/>
                </a:solidFill>
              </a:rPr>
              <a:t>The Nautical Gazette</a:t>
            </a:r>
            <a:r>
              <a:rPr lang="en" sz="1100" dirty="0">
                <a:solidFill>
                  <a:schemeClr val="lt1"/>
                </a:solidFill>
              </a:rPr>
              <a:t>, February 6, 1908: </a:t>
            </a:r>
          </a:p>
          <a:p>
            <a:pPr marL="0" lvl="0" indent="0" algn="l" rtl="0">
              <a:spcBef>
                <a:spcPts val="0"/>
              </a:spcBef>
              <a:spcAft>
                <a:spcPts val="0"/>
              </a:spcAft>
              <a:buNone/>
            </a:pPr>
            <a:r>
              <a:rPr lang="en" sz="1100" dirty="0">
                <a:solidFill>
                  <a:schemeClr val="lt1"/>
                </a:solidFill>
              </a:rPr>
              <a:t>“Two vessels left the Delaware River last week on what promises to be a memorable as well as record-breaking voyage. They were the new sea-going tugboats</a:t>
            </a:r>
            <a:r>
              <a:rPr lang="en" sz="1100" baseline="-25000" dirty="0">
                <a:solidFill>
                  <a:schemeClr val="lt1"/>
                </a:solidFill>
              </a:rPr>
              <a:t>1</a:t>
            </a:r>
            <a:r>
              <a:rPr lang="en" sz="1100" dirty="0">
                <a:solidFill>
                  <a:schemeClr val="lt1"/>
                </a:solidFill>
              </a:rPr>
              <a:t> Hercules and Goliath, built at the shipyard of John H. Dialogue &amp; Son, ship and engine builders, Camden, N. J., for the Shipowners &amp; Merchants' Tugboat Co., of San Francisco</a:t>
            </a:r>
            <a:r>
              <a:rPr lang="en" sz="1100" baseline="-25000" dirty="0">
                <a:solidFill>
                  <a:schemeClr val="lt1"/>
                </a:solidFill>
              </a:rPr>
              <a:t>2</a:t>
            </a:r>
            <a:r>
              <a:rPr lang="en" sz="1100" dirty="0">
                <a:solidFill>
                  <a:schemeClr val="lt1"/>
                </a:solidFill>
              </a:rPr>
              <a:t>. They are bound for San Francisco, via the Straits of Magellan, and what is unusual, the Goliath is being towed by the Hercules. Both boats were built to burn oil as fuel, and with tanks well filled on either boat ,it is said there will be sufficient</a:t>
            </a:r>
            <a:r>
              <a:rPr lang="en" sz="1100" baseline="-25000" dirty="0">
                <a:solidFill>
                  <a:schemeClr val="lt1"/>
                </a:solidFill>
              </a:rPr>
              <a:t>3</a:t>
            </a:r>
            <a:r>
              <a:rPr lang="en" sz="1100" dirty="0">
                <a:solidFill>
                  <a:schemeClr val="lt1"/>
                </a:solidFill>
              </a:rPr>
              <a:t> fuel for the Hercules's boilers for the entire trip of about 14,000.miles...”</a:t>
            </a:r>
            <a:endParaRPr sz="1100" dirty="0">
              <a:solidFill>
                <a:schemeClr val="lt1"/>
              </a:solidFill>
            </a:endParaRPr>
          </a:p>
          <a:p>
            <a:pPr marL="457200" lvl="0" indent="-298450" algn="l" rtl="0">
              <a:spcBef>
                <a:spcPts val="800"/>
              </a:spcBef>
              <a:spcAft>
                <a:spcPts val="0"/>
              </a:spcAft>
              <a:buClr>
                <a:schemeClr val="lt1"/>
              </a:buClr>
              <a:buSzPts val="1100"/>
              <a:buAutoNum type="arabicPeriod"/>
            </a:pPr>
            <a:r>
              <a:rPr lang="en" sz="1100" dirty="0">
                <a:solidFill>
                  <a:schemeClr val="lt1"/>
                </a:solidFill>
              </a:rPr>
              <a:t>A powerful boat used for pulling other, larger boats</a:t>
            </a:r>
            <a:endParaRPr sz="1100" dirty="0">
              <a:solidFill>
                <a:schemeClr val="lt1"/>
              </a:solidFill>
            </a:endParaRPr>
          </a:p>
          <a:p>
            <a:pPr marL="457200" lvl="0" indent="-298450" algn="l" rtl="0">
              <a:spcBef>
                <a:spcPts val="800"/>
              </a:spcBef>
              <a:spcAft>
                <a:spcPts val="0"/>
              </a:spcAft>
              <a:buClr>
                <a:schemeClr val="lt1"/>
              </a:buClr>
              <a:buSzPts val="1100"/>
              <a:buAutoNum type="arabicPeriod"/>
            </a:pPr>
            <a:r>
              <a:rPr lang="en" sz="1100" dirty="0">
                <a:solidFill>
                  <a:schemeClr val="lt1"/>
                </a:solidFill>
              </a:rPr>
              <a:t>The boats sailed from New Jersey to San Francisco. They traveled across the United States. </a:t>
            </a:r>
            <a:endParaRPr sz="1100" dirty="0">
              <a:solidFill>
                <a:schemeClr val="lt1"/>
              </a:solidFill>
            </a:endParaRPr>
          </a:p>
          <a:p>
            <a:pPr marL="457200" lvl="0" indent="-298450" algn="l" rtl="0">
              <a:spcBef>
                <a:spcPts val="800"/>
              </a:spcBef>
              <a:spcAft>
                <a:spcPts val="800"/>
              </a:spcAft>
              <a:buClr>
                <a:schemeClr val="lt1"/>
              </a:buClr>
              <a:buSzPts val="1100"/>
              <a:buAutoNum type="arabicPeriod"/>
            </a:pPr>
            <a:r>
              <a:rPr lang="en" sz="1100" dirty="0">
                <a:solidFill>
                  <a:schemeClr val="lt1"/>
                </a:solidFill>
              </a:rPr>
              <a:t>Enough </a:t>
            </a:r>
            <a:endParaRPr sz="1100" dirty="0">
              <a:solidFill>
                <a:schemeClr val="lt1"/>
              </a:solidFill>
            </a:endParaRPr>
          </a:p>
        </p:txBody>
      </p:sp>
      <p:pic>
        <p:nvPicPr>
          <p:cNvPr id="3" name="Picture 2" descr="A newspaper with a picture of a ship and text&#10;">
            <a:extLst>
              <a:ext uri="{FF2B5EF4-FFF2-40B4-BE49-F238E27FC236}">
                <a16:creationId xmlns:a16="http://schemas.microsoft.com/office/drawing/2014/main" id="{A11AC414-6F26-B226-11E7-8F523A6513EE}"/>
              </a:ext>
            </a:extLst>
          </p:cNvPr>
          <p:cNvPicPr>
            <a:picLocks noChangeAspect="1"/>
          </p:cNvPicPr>
          <p:nvPr/>
        </p:nvPicPr>
        <p:blipFill>
          <a:blip r:embed="rId3"/>
          <a:stretch>
            <a:fillRect/>
          </a:stretch>
        </p:blipFill>
        <p:spPr>
          <a:xfrm>
            <a:off x="977075" y="1069870"/>
            <a:ext cx="2878517" cy="39910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Let’s Practice</a:t>
            </a:r>
            <a:r>
              <a:rPr lang="en" sz="5200" baseline="0" dirty="0">
                <a:solidFill>
                  <a:schemeClr val="accent5"/>
                </a:solidFill>
              </a:rPr>
              <a:t> Again</a:t>
            </a:r>
            <a:r>
              <a:rPr lang="en" sz="5200" dirty="0">
                <a:solidFill>
                  <a:schemeClr val="accent5"/>
                </a:solidFill>
              </a:rPr>
              <a:t>!</a:t>
            </a:r>
            <a:endParaRPr sz="5200" dirty="0">
              <a:solidFill>
                <a:schemeClr val="accent5"/>
              </a:solidFill>
            </a:endParaRPr>
          </a:p>
        </p:txBody>
      </p:sp>
      <p:sp>
        <p:nvSpPr>
          <p:cNvPr id="142" name="Google Shape;142;p29"/>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dirty="0">
                <a:solidFill>
                  <a:srgbClr val="FFFFFF"/>
                </a:solidFill>
                <a:latin typeface="Nunito"/>
                <a:ea typeface="Nunito"/>
                <a:cs typeface="Nunito"/>
                <a:sym typeface="Nunito"/>
              </a:rPr>
              <a:t>Observations &amp; Proof: </a:t>
            </a:r>
            <a:endParaRPr sz="1800" dirty="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Hercules is a ship</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It’s tugging Goliath</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It was a boat and it used to burn oil to go 14,000 miles</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The Goliath is a big boat</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Goliath and Hercules are different names but are both boats and burn oil</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endParaRPr sz="1800" dirty="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Gallery Walk</a:t>
            </a:r>
            <a:endParaRPr sz="5200">
              <a:solidFill>
                <a:schemeClr val="accent5"/>
              </a:solidFill>
            </a:endParaRPr>
          </a:p>
        </p:txBody>
      </p:sp>
      <p:sp>
        <p:nvSpPr>
          <p:cNvPr id="148" name="Google Shape;148;p30"/>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 will have </a:t>
            </a:r>
            <a:r>
              <a:rPr lang="en" sz="1800" u="sng">
                <a:solidFill>
                  <a:schemeClr val="lt1"/>
                </a:solidFill>
                <a:latin typeface="Nunito"/>
                <a:ea typeface="Nunito"/>
                <a:cs typeface="Nunito"/>
                <a:sym typeface="Nunito"/>
              </a:rPr>
              <a:t>4 minutes</a:t>
            </a:r>
            <a:r>
              <a:rPr lang="en" sz="1800">
                <a:solidFill>
                  <a:schemeClr val="lt1"/>
                </a:solidFill>
                <a:latin typeface="Nunito"/>
                <a:ea typeface="Nunito"/>
                <a:cs typeface="Nunito"/>
                <a:sym typeface="Nunito"/>
              </a:rPr>
              <a:t> at each station to observe the primary source.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Think:</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IS the Hercules? </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was life like in the Hercules?</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are some important parts of the Hercules? What do they do? </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time period did/does the Hercules exist in?</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What questions do you have about it?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Prove:</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How can you </a:t>
            </a:r>
            <a:r>
              <a:rPr lang="en" u="sng">
                <a:solidFill>
                  <a:schemeClr val="lt1"/>
                </a:solidFill>
                <a:latin typeface="Nunito"/>
                <a:ea typeface="Nunito"/>
                <a:cs typeface="Nunito"/>
                <a:sym typeface="Nunito"/>
              </a:rPr>
              <a:t>support</a:t>
            </a:r>
            <a:r>
              <a:rPr lang="en">
                <a:solidFill>
                  <a:schemeClr val="lt1"/>
                </a:solidFill>
                <a:latin typeface="Nunito"/>
                <a:ea typeface="Nunito"/>
                <a:cs typeface="Nunito"/>
                <a:sym typeface="Nunito"/>
              </a:rPr>
              <a:t> your thinking using information from the primary sources? </a:t>
            </a:r>
            <a:endParaRPr>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Sentence Frames: </a:t>
            </a:r>
            <a:endParaRPr sz="1800">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am noticing that...I think this because…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think...because in the source…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agree/disagree with this idea because…</a:t>
            </a:r>
            <a:endParaRPr>
              <a:solidFill>
                <a:schemeClr val="lt1"/>
              </a:solidFill>
              <a:latin typeface="Nunito"/>
              <a:ea typeface="Nunito"/>
              <a:cs typeface="Nunito"/>
              <a:sym typeface="Nunito"/>
            </a:endParaRPr>
          </a:p>
          <a:p>
            <a:pPr marL="914400" lvl="1" indent="-317500" algn="l" rtl="0">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 want to add on that...the proof is that...</a:t>
            </a:r>
            <a:endParaRPr>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Individual Reflection</a:t>
            </a:r>
            <a:endParaRPr sz="5200" dirty="0">
              <a:solidFill>
                <a:schemeClr val="accent5"/>
              </a:solidFill>
            </a:endParaRPr>
          </a:p>
        </p:txBody>
      </p:sp>
      <p:sp>
        <p:nvSpPr>
          <p:cNvPr id="154" name="Google Shape;154;p31"/>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Return to the stations to read about what your classmates wrote about each primary source. </a:t>
            </a:r>
            <a:r>
              <a:rPr lang="en" sz="1800" u="sng">
                <a:solidFill>
                  <a:schemeClr val="lt1"/>
                </a:solidFill>
                <a:latin typeface="Nunito"/>
                <a:ea typeface="Nunito"/>
                <a:cs typeface="Nunito"/>
                <a:sym typeface="Nunito"/>
              </a:rPr>
              <a:t>Think critically about their responses:</a:t>
            </a:r>
            <a:r>
              <a:rPr lang="en" sz="1800">
                <a:solidFill>
                  <a:schemeClr val="lt1"/>
                </a:solidFill>
                <a:latin typeface="Nunito"/>
                <a:ea typeface="Nunito"/>
                <a:cs typeface="Nunito"/>
                <a:sym typeface="Nunito"/>
              </a:rPr>
              <a:t> Do you agree or disagree with them? Why?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When you are finished, go back to your seat and continue your individual reflection. What did you observe about the Hercules? What questions do you still have about it?</a:t>
            </a:r>
            <a:endParaRPr sz="1800">
              <a:solidFill>
                <a:schemeClr val="lt1"/>
              </a:solidFill>
              <a:latin typeface="Nunito"/>
              <a:ea typeface="Nunito"/>
              <a:cs typeface="Nunito"/>
              <a:sym typeface="Nunito"/>
            </a:endParaRPr>
          </a:p>
          <a:p>
            <a:pPr marL="457200" lvl="0" indent="0" algn="l" rtl="0">
              <a:lnSpc>
                <a:spcPct val="115000"/>
              </a:lnSpc>
              <a:spcBef>
                <a:spcPts val="12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On-screen Show (16:9)</PresentationFormat>
  <Paragraphs>103</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Nunito</vt:lpstr>
      <vt:lpstr>Fredoka One</vt:lpstr>
      <vt:lpstr>Simple Light</vt:lpstr>
      <vt:lpstr>Sandys template</vt:lpstr>
      <vt:lpstr>Hercules</vt:lpstr>
      <vt:lpstr>What is a historian?</vt:lpstr>
      <vt:lpstr>Who can be a historian?</vt:lpstr>
      <vt:lpstr>Your turn to be a historian...</vt:lpstr>
      <vt:lpstr>Let’s Practice!</vt:lpstr>
      <vt:lpstr>The Nautical Gazette </vt:lpstr>
      <vt:lpstr>Let’s Practice Again!</vt:lpstr>
      <vt:lpstr>Gallery Walk</vt:lpstr>
      <vt:lpstr>Individual Reflection</vt:lpstr>
      <vt:lpstr>Class Reflection</vt:lpstr>
      <vt:lpstr>Class Reflection #2</vt:lpstr>
      <vt:lpstr>Revisiting the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2025-05-29T21:02:49Z</dcterms:modified>
</cp:coreProperties>
</file>